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58" r:id="rId6"/>
    <p:sldId id="260" r:id="rId7"/>
    <p:sldId id="263" r:id="rId8"/>
    <p:sldId id="266" r:id="rId9"/>
    <p:sldId id="267" r:id="rId10"/>
    <p:sldId id="26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 varScale="1">
        <p:scale>
          <a:sx n="53" d="100"/>
          <a:sy n="53" d="100"/>
        </p:scale>
        <p:origin x="3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1A8-6E9F-4EF9-8649-65D8532A609F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D68-CCCA-4070-BB90-8C051BE99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63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1A8-6E9F-4EF9-8649-65D8532A609F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D68-CCCA-4070-BB90-8C051BE99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44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1A8-6E9F-4EF9-8649-65D8532A609F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D68-CCCA-4070-BB90-8C051BE99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1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1A8-6E9F-4EF9-8649-65D8532A609F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D68-CCCA-4070-BB90-8C051BE99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29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1A8-6E9F-4EF9-8649-65D8532A609F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D68-CCCA-4070-BB90-8C051BE99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31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1A8-6E9F-4EF9-8649-65D8532A609F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D68-CCCA-4070-BB90-8C051BE99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7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1A8-6E9F-4EF9-8649-65D8532A609F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D68-CCCA-4070-BB90-8C051BE99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71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1A8-6E9F-4EF9-8649-65D8532A609F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D68-CCCA-4070-BB90-8C051BE99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85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1A8-6E9F-4EF9-8649-65D8532A609F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D68-CCCA-4070-BB90-8C051BE99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20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1A8-6E9F-4EF9-8649-65D8532A609F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D68-CCCA-4070-BB90-8C051BE99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15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1A8-6E9F-4EF9-8649-65D8532A609F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D68-CCCA-4070-BB90-8C051BE99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52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C1A8-6E9F-4EF9-8649-65D8532A609F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A8D68-CCCA-4070-BB90-8C051BE99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7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baraldini@ho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2558" y="1265795"/>
            <a:ext cx="9398925" cy="999246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>
                <a:solidFill>
                  <a:srgbClr val="0070C0"/>
                </a:solidFill>
                <a:latin typeface="Monotype Corsiva" panose="03010101010201010101" pitchFamily="66" charset="0"/>
              </a:rPr>
              <a:t>2° TROFEO RONDINE DI MARE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73273" y="6309026"/>
            <a:ext cx="7703127" cy="471198"/>
          </a:xfrm>
        </p:spPr>
        <p:txBody>
          <a:bodyPr/>
          <a:lstStyle/>
          <a:p>
            <a:r>
              <a:rPr lang="it-IT" dirty="0">
                <a:latin typeface="Monotype Corsiva" panose="03010101010201010101" pitchFamily="66" charset="0"/>
              </a:rPr>
              <a:t>In collaborazione con il Circolo Nautico Cervia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2" y="320833"/>
            <a:ext cx="2152075" cy="8961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910" y="320833"/>
            <a:ext cx="2158171" cy="9449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473273" y="2231376"/>
            <a:ext cx="7083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B0F0"/>
                </a:solidFill>
                <a:latin typeface="Monotype Corsiva" panose="03010101010201010101" pitchFamily="66" charset="0"/>
              </a:rPr>
              <a:t>Sabato 10 e domenica 11 Giugno 2023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021" y="2922011"/>
            <a:ext cx="4041998" cy="329212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522438" y="502090"/>
            <a:ext cx="4985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  <a:latin typeface="Monotype Corsiva" panose="03010101010201010101" pitchFamily="66" charset="0"/>
              </a:rPr>
              <a:t>Compagnia dell’altura</a:t>
            </a:r>
            <a:endParaRPr lang="it-IT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3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0813" y="236481"/>
            <a:ext cx="6967503" cy="1702928"/>
          </a:xfrm>
        </p:spPr>
        <p:txBody>
          <a:bodyPr>
            <a:noAutofit/>
          </a:bodyPr>
          <a:lstStyle/>
          <a:p>
            <a:r>
              <a:rPr lang="it-IT" sz="6000" dirty="0">
                <a:solidFill>
                  <a:srgbClr val="C00000"/>
                </a:solidFill>
                <a:latin typeface="Monotype Corsiva" panose="03010101010201010101" pitchFamily="66" charset="0"/>
              </a:rPr>
              <a:t>   </a:t>
            </a:r>
            <a:r>
              <a:rPr lang="it-IT" sz="4000" dirty="0">
                <a:solidFill>
                  <a:srgbClr val="C00000"/>
                </a:solidFill>
                <a:latin typeface="Monotype Corsiva" panose="03010101010201010101" pitchFamily="66" charset="0"/>
              </a:rPr>
              <a:t>BUON DIVERTIMENTO …..</a:t>
            </a:r>
            <a:br>
              <a:rPr lang="it-IT" sz="40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it-IT" sz="4000" dirty="0">
                <a:solidFill>
                  <a:srgbClr val="C00000"/>
                </a:solidFill>
                <a:latin typeface="Monotype Corsiva" panose="03010101010201010101" pitchFamily="66" charset="0"/>
              </a:rPr>
              <a:t>E CHE VINCA IL MIGLIORE !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45" y="260867"/>
            <a:ext cx="2152075" cy="8961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10" y="236481"/>
            <a:ext cx="2158171" cy="9449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1" y="2096218"/>
            <a:ext cx="5040702" cy="37805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8" y="1939409"/>
            <a:ext cx="3331953" cy="44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4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6671" y="2866328"/>
            <a:ext cx="1071154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rgbClr val="0070C0"/>
                </a:solidFill>
              </a:rPr>
              <a:t>Per divertirci assieme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8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rgbClr val="0070C0"/>
                </a:solidFill>
              </a:rPr>
              <a:t>Per avvicinarci al mondo delle regate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8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rgbClr val="0070C0"/>
                </a:solidFill>
              </a:rPr>
              <a:t>Perché  la sfida è nel nostro DNA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800" dirty="0">
              <a:solidFill>
                <a:srgbClr val="0070C0"/>
              </a:solidFill>
            </a:endParaRPr>
          </a:p>
          <a:p>
            <a:endParaRPr lang="it-IT" sz="2800" dirty="0">
              <a:solidFill>
                <a:srgbClr val="0070C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45" y="260867"/>
            <a:ext cx="2152075" cy="8961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10" y="236481"/>
            <a:ext cx="2158171" cy="94496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12282" y="1181443"/>
            <a:ext cx="9704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</a:rPr>
              <a:t>PERCHE’ LA RONDINE DI MARE 2023 ?</a:t>
            </a:r>
          </a:p>
        </p:txBody>
      </p:sp>
    </p:spTree>
    <p:extLst>
      <p:ext uri="{BB962C8B-B14F-4D97-AF65-F5344CB8AC3E}">
        <p14:creationId xmlns:p14="http://schemas.microsoft.com/office/powerpoint/2010/main" val="50725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45" y="260867"/>
            <a:ext cx="2152075" cy="8961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10" y="236481"/>
            <a:ext cx="2158171" cy="94496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64967" y="495227"/>
            <a:ext cx="5114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</a:rPr>
              <a:t>PROGRAMMA 2023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2618" y="2285892"/>
            <a:ext cx="5602574" cy="214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Sabato 10 Giugno :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9:00  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breafing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comandanti  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9:30   composizione equipaggi</a:t>
            </a:r>
          </a:p>
          <a:p>
            <a:pPr marL="2857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10:00 sorteggio imbarcazioni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10:30 consegna e armo imbarcazioni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12:00 partenza della veleggiata</a:t>
            </a:r>
          </a:p>
          <a:p>
            <a:pPr marL="2857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20:00 cena di gala al Circolo Nautico Cervia 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745192" y="2216881"/>
            <a:ext cx="5865963" cy="214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Domenica 11 Giugno: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9:00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breafing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comandanti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9:30 sorteggio imbarcazioni 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10:00 armo imbarcazioni</a:t>
            </a:r>
          </a:p>
          <a:p>
            <a:pPr marL="2857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11:30 partenza della veleggiata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17:00 Pasta party e premiazione nel giardino del Circolo Nautico Cervia 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0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2421" y="1165308"/>
            <a:ext cx="8504289" cy="717654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+mn-lt"/>
              </a:rPr>
              <a:t>LA FORMULA DELLA COMPETIZIONE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32930" y="2353350"/>
            <a:ext cx="1142896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70C0"/>
                </a:solidFill>
              </a:rPr>
              <a:t>Veleggiata a vele bianche in flotta monotipo con 5 imbarcazioni </a:t>
            </a:r>
            <a:r>
              <a:rPr lang="it-IT" sz="2400" dirty="0" err="1">
                <a:solidFill>
                  <a:srgbClr val="0070C0"/>
                </a:solidFill>
              </a:rPr>
              <a:t>Meteor</a:t>
            </a:r>
            <a:r>
              <a:rPr lang="it-IT" sz="2400" dirty="0">
                <a:solidFill>
                  <a:srgbClr val="0070C0"/>
                </a:solidFill>
              </a:rPr>
              <a:t> , 2 giorni di gara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70C0"/>
                </a:solidFill>
              </a:rPr>
              <a:t>1 comandante + 3 persone di equipaggio su ogni imbarcazione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70C0"/>
                </a:solidFill>
              </a:rPr>
              <a:t>Barche assegnate a sorteggio ogni giorno di gara </a:t>
            </a:r>
          </a:p>
          <a:p>
            <a:endParaRPr lang="it-IT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70C0"/>
                </a:solidFill>
              </a:rPr>
              <a:t>Percorso a bastone , 5 prove ogni giorno (gara valida con almeno 3 prove disputate)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70C0"/>
                </a:solidFill>
              </a:rPr>
              <a:t>Base a terra : Circolo nautico Cervia Amici della Vela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70C0"/>
                </a:solidFill>
              </a:rPr>
              <a:t>Campo di regata : nelle acque antistanti Milano Marittima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45" y="260867"/>
            <a:ext cx="2152075" cy="8961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10" y="236481"/>
            <a:ext cx="215817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1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3184" y="271819"/>
            <a:ext cx="10935477" cy="1041305"/>
          </a:xfrm>
        </p:spPr>
        <p:txBody>
          <a:bodyPr>
            <a:normAutofit/>
          </a:bodyPr>
          <a:lstStyle/>
          <a:p>
            <a:r>
              <a:rPr lang="it-IT" sz="6600" dirty="0">
                <a:solidFill>
                  <a:srgbClr val="C00000"/>
                </a:solidFill>
                <a:latin typeface="Arial Black" panose="020B0A04020102020204" pitchFamily="34" charset="0"/>
              </a:rPr>
              <a:t>LA BARCA : IL METEOR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2" y="2170826"/>
            <a:ext cx="3914290" cy="39142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183" y="1313124"/>
            <a:ext cx="5469780" cy="52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2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24608" y="1030690"/>
            <a:ext cx="7188502" cy="82766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70C0"/>
                </a:solidFill>
              </a:rPr>
              <a:t>L’ ASSISTENZA A TERRA E IN MARE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3381" y="2585534"/>
            <a:ext cx="10515600" cy="3832519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Briefing alla mattina ogni giorno di gara</a:t>
            </a:r>
          </a:p>
          <a:p>
            <a:r>
              <a:rPr lang="it-IT" dirty="0">
                <a:solidFill>
                  <a:srgbClr val="0070C0"/>
                </a:solidFill>
              </a:rPr>
              <a:t>Assistenza tecnica per armo e disarmo imbarcazioni</a:t>
            </a:r>
          </a:p>
          <a:p>
            <a:r>
              <a:rPr lang="it-IT" dirty="0">
                <a:solidFill>
                  <a:srgbClr val="0070C0"/>
                </a:solidFill>
              </a:rPr>
              <a:t>Dotazione radio VHF per ogni imbarcazione</a:t>
            </a:r>
          </a:p>
          <a:p>
            <a:r>
              <a:rPr lang="it-IT" dirty="0">
                <a:solidFill>
                  <a:srgbClr val="0070C0"/>
                </a:solidFill>
              </a:rPr>
              <a:t>Gommone per assistenza in mare</a:t>
            </a:r>
          </a:p>
          <a:p>
            <a:r>
              <a:rPr lang="it-IT" dirty="0">
                <a:solidFill>
                  <a:srgbClr val="0070C0"/>
                </a:solidFill>
              </a:rPr>
              <a:t>Barca giuria messa a disposizione dalla Compagnia dell’Altura</a:t>
            </a:r>
          </a:p>
          <a:p>
            <a:r>
              <a:rPr lang="it-IT" dirty="0">
                <a:solidFill>
                  <a:srgbClr val="0070C0"/>
                </a:solidFill>
              </a:rPr>
              <a:t>Campo di regata regolamentato e protetto con regolari permessi rilasciati dalla Capitaneria di Porto di Cervia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45" y="260867"/>
            <a:ext cx="2152075" cy="8961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10" y="236481"/>
            <a:ext cx="215817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2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4501" y="935568"/>
            <a:ext cx="6560127" cy="865158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CLASSIFICHE E PREMIAZIONI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31917" y="1988310"/>
            <a:ext cx="81797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Classifiche parziali al sabato sera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Classifiche finali domenica al termine delle regate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Pubblicazioni delle classifiche sul sito della Compagnia dell’Altura (e sulle maggiori testate nazionali e internazionali)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70C0"/>
                </a:solidFill>
              </a:rPr>
              <a:t>Gadgets</a:t>
            </a:r>
            <a:r>
              <a:rPr lang="it-IT" sz="2400" dirty="0">
                <a:solidFill>
                  <a:srgbClr val="0070C0"/>
                </a:solidFill>
              </a:rPr>
              <a:t> e Premi per tutti gli equipaggi  - Premiazioni durante il pasta party della domenica sera nel giardino del Circolo Nautico Cervia (in Eurovisione)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Iscrizione del vincitore all’Albo d’oro della regata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45" y="260867"/>
            <a:ext cx="2152075" cy="8961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10" y="236481"/>
            <a:ext cx="215817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3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29125" y="622711"/>
            <a:ext cx="7083985" cy="86515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ALBO D’ORO RONDINE DI MARE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80159" y="2402378"/>
            <a:ext cx="8179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2022 Comandante Giovannini Giorgio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2023 ………………………………………………</a:t>
            </a:r>
          </a:p>
          <a:p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45" y="260867"/>
            <a:ext cx="2152075" cy="8961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10" y="236481"/>
            <a:ext cx="2158171" cy="9449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02" y="1794294"/>
            <a:ext cx="3715994" cy="49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0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50128" y="1021833"/>
            <a:ext cx="6560127" cy="865158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COME ISCRIVERSI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80159" y="2402378"/>
            <a:ext cx="8179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Contattare via mail Marco Baraldini o Alessandra </a:t>
            </a:r>
            <a:r>
              <a:rPr lang="it-IT" sz="2400" dirty="0" err="1">
                <a:solidFill>
                  <a:srgbClr val="0070C0"/>
                </a:solidFill>
              </a:rPr>
              <a:t>Strocchi</a:t>
            </a:r>
            <a:r>
              <a:rPr lang="it-IT" sz="2400" dirty="0">
                <a:solidFill>
                  <a:srgbClr val="0070C0"/>
                </a:solidFill>
              </a:rPr>
              <a:t> : </a:t>
            </a:r>
          </a:p>
          <a:p>
            <a:endParaRPr lang="it-IT" sz="2400" dirty="0">
              <a:solidFill>
                <a:srgbClr val="0070C0"/>
              </a:solidFill>
            </a:endParaRPr>
          </a:p>
          <a:p>
            <a:r>
              <a:rPr lang="it-IT" sz="2400" dirty="0">
                <a:solidFill>
                  <a:srgbClr val="0070C0"/>
                </a:solidFill>
                <a:hlinkClick r:id="rId2"/>
              </a:rPr>
              <a:t>mbaraldini@hotmail.com</a:t>
            </a:r>
            <a:endParaRPr lang="it-IT" sz="2400" dirty="0">
              <a:solidFill>
                <a:srgbClr val="0070C0"/>
              </a:solidFill>
            </a:endParaRPr>
          </a:p>
          <a:p>
            <a:r>
              <a:rPr lang="it-IT" sz="2400" dirty="0">
                <a:solidFill>
                  <a:srgbClr val="0070C0"/>
                </a:solidFill>
              </a:rPr>
              <a:t>alessandrastrocchi@gmail.com   </a:t>
            </a:r>
          </a:p>
          <a:p>
            <a:endParaRPr lang="it-IT" sz="2400" dirty="0">
              <a:solidFill>
                <a:srgbClr val="0070C0"/>
              </a:solidFill>
            </a:endParaRPr>
          </a:p>
          <a:p>
            <a:r>
              <a:rPr lang="it-IT" sz="2400" dirty="0">
                <a:solidFill>
                  <a:srgbClr val="0070C0"/>
                </a:solidFill>
              </a:rPr>
              <a:t>Termine ultimo iscrizioni 14 maggio 2023</a:t>
            </a:r>
          </a:p>
          <a:p>
            <a:endParaRPr lang="it-IT" sz="2400" dirty="0">
              <a:solidFill>
                <a:srgbClr val="0070C0"/>
              </a:solidFill>
            </a:endParaRPr>
          </a:p>
          <a:p>
            <a:r>
              <a:rPr lang="it-IT" sz="2400" dirty="0">
                <a:solidFill>
                  <a:srgbClr val="0070C0"/>
                </a:solidFill>
              </a:rPr>
              <a:t>Attenzione :  iscrizione valida solo dopo bonifico i posti sono limitati, non possiamo accettare più di 20 partecipanti</a:t>
            </a:r>
          </a:p>
          <a:p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5" y="260867"/>
            <a:ext cx="2152075" cy="8961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10" y="236481"/>
            <a:ext cx="215817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28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386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Monotype Corsiva</vt:lpstr>
      <vt:lpstr>Wingdings</vt:lpstr>
      <vt:lpstr>Tema di Office</vt:lpstr>
      <vt:lpstr>2° TROFEO RONDINE DI MARE</vt:lpstr>
      <vt:lpstr>Presentazione standard di PowerPoint</vt:lpstr>
      <vt:lpstr>Presentazione standard di PowerPoint</vt:lpstr>
      <vt:lpstr>LA FORMULA DELLA COMPETIZIONE </vt:lpstr>
      <vt:lpstr>LA BARCA : IL METEOR</vt:lpstr>
      <vt:lpstr>L’ ASSISTENZA A TERRA E IN MARE</vt:lpstr>
      <vt:lpstr>CLASSIFICHE E PREMIAZIONI</vt:lpstr>
      <vt:lpstr>ALBO D’ORO RONDINE DI MARE</vt:lpstr>
      <vt:lpstr>COME ISCRIVERSI</vt:lpstr>
      <vt:lpstr>   BUON DIVERTIMENTO ….. E CHE VINCA IL MIGLIORE !</vt:lpstr>
    </vt:vector>
  </TitlesOfParts>
  <Company>Ferrari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TROFEO RONDINE DI MARE</dc:title>
  <dc:creator>Baraldini, Marco</dc:creator>
  <cp:lastModifiedBy>Casella Antonella</cp:lastModifiedBy>
  <cp:revision>47</cp:revision>
  <dcterms:created xsi:type="dcterms:W3CDTF">2022-03-28T08:39:36Z</dcterms:created>
  <dcterms:modified xsi:type="dcterms:W3CDTF">2023-03-27T12:48:46Z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88a418-f430-4305-9955-63834dc14707_Enabled">
    <vt:lpwstr>true</vt:lpwstr>
  </property>
  <property fmtid="{D5CDD505-2E9C-101B-9397-08002B2CF9AE}" pid="3" name="MSIP_Label_5088a418-f430-4305-9955-63834dc14707_SetDate">
    <vt:lpwstr>2023-03-13T21:09:06Z</vt:lpwstr>
  </property>
  <property fmtid="{D5CDD505-2E9C-101B-9397-08002B2CF9AE}" pid="4" name="MSIP_Label_5088a418-f430-4305-9955-63834dc14707_Method">
    <vt:lpwstr>Privileged</vt:lpwstr>
  </property>
  <property fmtid="{D5CDD505-2E9C-101B-9397-08002B2CF9AE}" pid="5" name="MSIP_Label_5088a418-f430-4305-9955-63834dc14707_Name">
    <vt:lpwstr>General Business</vt:lpwstr>
  </property>
  <property fmtid="{D5CDD505-2E9C-101B-9397-08002B2CF9AE}" pid="6" name="MSIP_Label_5088a418-f430-4305-9955-63834dc14707_SiteId">
    <vt:lpwstr>51cc9718-2c01-4a5b-b258-5399ebafc611</vt:lpwstr>
  </property>
  <property fmtid="{D5CDD505-2E9C-101B-9397-08002B2CF9AE}" pid="7" name="MSIP_Label_5088a418-f430-4305-9955-63834dc14707_ActionId">
    <vt:lpwstr>a297bc6f-f6ef-457b-bc5d-adc0a9c52aa2</vt:lpwstr>
  </property>
  <property fmtid="{D5CDD505-2E9C-101B-9397-08002B2CF9AE}" pid="8" name="MSIP_Label_5088a418-f430-4305-9955-63834dc14707_ContentBits">
    <vt:lpwstr>0</vt:lpwstr>
  </property>
</Properties>
</file>